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7"/>
  </p:notesMasterIdLst>
  <p:handoutMasterIdLst>
    <p:handoutMasterId r:id="rId18"/>
  </p:handoutMasterIdLst>
  <p:sldIdLst>
    <p:sldId id="256" r:id="rId5"/>
    <p:sldId id="258" r:id="rId6"/>
    <p:sldId id="268" r:id="rId7"/>
    <p:sldId id="269" r:id="rId8"/>
    <p:sldId id="259" r:id="rId9"/>
    <p:sldId id="265" r:id="rId10"/>
    <p:sldId id="266" r:id="rId11"/>
    <p:sldId id="263" r:id="rId12"/>
    <p:sldId id="264" r:id="rId13"/>
    <p:sldId id="262" r:id="rId14"/>
    <p:sldId id="260" r:id="rId15"/>
    <p:sldId id="267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2" autoAdjust="0"/>
    <p:restoredTop sz="94431" autoAdjust="0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2" y="3066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C561DE-3FD3-4510-BA9B-6F10FADE8489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4B5222-D4DC-4C66-9516-B80AAF6D7A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3966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93A7E935-795E-47D6-AA3E-B049C2EAD326}" type="datetimeFigureOut">
              <a:rPr lang="en-US"/>
              <a:pPr>
                <a:defRPr/>
              </a:pPr>
              <a:t>5/13/2020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99557E7-C6BC-499F-924A-241CFA0F23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904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CB97B7E-A32D-4EAA-BEE3-86450DF058BF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990600"/>
            <a:ext cx="7772400" cy="1470025"/>
          </a:xfrm>
        </p:spPr>
        <p:txBody>
          <a:bodyPr/>
          <a:lstStyle>
            <a:lvl1pPr algn="r">
              <a:defRPr sz="36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43200" y="2590800"/>
            <a:ext cx="6400800" cy="1752600"/>
          </a:xfrm>
        </p:spPr>
        <p:txBody>
          <a:bodyPr/>
          <a:lstStyle>
            <a:lvl1pPr marL="0" indent="0" algn="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5ED093-02A5-4D68-85B5-51B2A5EDC182}" type="datetimeFigureOut">
              <a:rPr lang="en-US"/>
              <a:pPr>
                <a:defRPr/>
              </a:pPr>
              <a:t>5/13/2020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146DD9-668C-401C-BC20-CAFCE505B3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93DA4B-EE18-4A5E-A2EF-C462A03B6F6C}" type="datetimeFigureOut">
              <a:rPr lang="en-US"/>
              <a:pPr>
                <a:defRPr/>
              </a:pPr>
              <a:t>5/13/2020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B3D30C-D5B8-4CF0-BBD8-D39E89D81D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C257E5-1410-4F52-AB15-B0DD59F304B6}" type="datetimeFigureOut">
              <a:rPr lang="en-US"/>
              <a:pPr>
                <a:defRPr/>
              </a:pPr>
              <a:t>5/13/2020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A6C9D7-7B21-4DFA-9F30-C36DD5D5EC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0"/>
            <a:ext cx="7924800" cy="762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46D05F-1C27-4599-96ED-29D3A746F3F0}" type="datetimeFigureOut">
              <a:rPr lang="en-US"/>
              <a:pPr>
                <a:defRPr/>
              </a:pPr>
              <a:t>5/13/2020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0A540B-3803-460A-9E3B-C5534BD07F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219200"/>
            <a:ext cx="7772400" cy="1362075"/>
          </a:xfrm>
        </p:spPr>
        <p:txBody>
          <a:bodyPr anchor="b"/>
          <a:lstStyle>
            <a:lvl1pPr algn="ctr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267200"/>
            <a:ext cx="7772400" cy="1500187"/>
          </a:xfrm>
        </p:spPr>
        <p:txBody>
          <a:bodyPr anchor="t"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>
            <a:lvl1pPr marL="0" indent="0" algn="ctr">
              <a:buNone/>
              <a:defRPr sz="4000" b="1" cap="all" spc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ADC336-5201-4653-9DBE-A3E946C7C5A2}" type="datetimeFigureOut">
              <a:rPr lang="en-US"/>
              <a:pPr>
                <a:defRPr/>
              </a:pPr>
              <a:t>5/13/2020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332046-14D5-4688-93D6-BBB6013F4B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A2EA07-62F1-4613-B507-B7CE417F77AB}" type="datetimeFigureOut">
              <a:rPr lang="en-US"/>
              <a:pPr>
                <a:defRPr/>
              </a:pPr>
              <a:t>5/13/2020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CECB79-B881-4997-9503-96326458D0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2BAA54-AED2-4FFF-BE0E-C81C8909A76F}" type="datetimeFigureOut">
              <a:rPr lang="en-US"/>
              <a:pPr>
                <a:defRPr/>
              </a:pPr>
              <a:t>5/13/2020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399303-CAE6-4D66-8A73-0C3FFBCDEE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D92275-AAEA-4768-95F0-2127CE6C949E}" type="datetimeFigureOut">
              <a:rPr lang="en-US"/>
              <a:pPr>
                <a:defRPr/>
              </a:pPr>
              <a:t>5/13/2020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D126C4-F1B3-444C-8501-C349039F69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DA72DA-5566-49DF-A294-0559090C612A}" type="datetimeFigureOut">
              <a:rPr lang="en-US"/>
              <a:pPr>
                <a:defRPr/>
              </a:pPr>
              <a:t>5/13/2020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45473E-24F8-43D7-99C6-AB7FA77749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FE77FA-C860-49A3-B97C-5CA011E51626}" type="datetimeFigureOut">
              <a:rPr lang="en-US"/>
              <a:pPr>
                <a:defRPr/>
              </a:pPr>
              <a:t>5/13/2020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9B2B95-96E0-42F6-A9D1-0CB6FBA731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34D8D0-17FF-4EFA-B646-84A3D54DDE62}" type="datetimeFigureOut">
              <a:rPr lang="en-US"/>
              <a:pPr>
                <a:defRPr/>
              </a:pPr>
              <a:t>5/13/2020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9296FF-547C-4ED3-B082-2830820853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2">
              <a:lumMod val="40000"/>
              <a:lumOff val="6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1219200" y="0"/>
            <a:ext cx="7924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5942040-786F-48B9-85DF-2F38A900C966}" type="datetimeFigureOut">
              <a:rPr lang="en-US"/>
              <a:pPr>
                <a:defRPr/>
              </a:pPr>
              <a:t>5/13/2020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83AB3C6-BE4E-44BD-AA93-F10D57E4A5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kern="1200">
          <a:solidFill>
            <a:schemeClr val="tx1"/>
          </a:solidFill>
          <a:effectLst>
            <a:reflection blurRad="6350" stA="55000" endA="300" endPos="45500" dir="5400000" sy="-100000" algn="bl" rotWithShape="0"/>
          </a:effectLst>
          <a:latin typeface="Century Gothic" pitchFamily="34" charset="0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ctrTitle"/>
          </p:nvPr>
        </p:nvSpPr>
        <p:spPr>
          <a:xfrm>
            <a:off x="1752600" y="1905000"/>
            <a:ext cx="5943600" cy="1470025"/>
          </a:xfrm>
        </p:spPr>
        <p:txBody>
          <a:bodyPr/>
          <a:lstStyle/>
          <a:p>
            <a:pPr algn="ctr"/>
            <a:r>
              <a:rPr lang="en-US" sz="4800" dirty="0"/>
              <a:t>Reflections on the Coordinate Plane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610600" cy="762000"/>
          </a:xfrm>
        </p:spPr>
        <p:txBody>
          <a:bodyPr/>
          <a:lstStyle/>
          <a:p>
            <a:pPr algn="l"/>
            <a:r>
              <a:rPr lang="en-US" sz="4800" u="sng" dirty="0"/>
              <a:t>Reflection rules across x-axis: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47800"/>
            <a:ext cx="8229600" cy="5135563"/>
          </a:xfrm>
        </p:spPr>
        <p:txBody>
          <a:bodyPr/>
          <a:lstStyle/>
          <a:p>
            <a:r>
              <a:rPr lang="en-US" sz="3600" dirty="0"/>
              <a:t>When you reflect a point across the         x-axis, the x-value remains the same, but the y-value is transformed into its opposite.</a:t>
            </a:r>
          </a:p>
          <a:p>
            <a:endParaRPr lang="en-US" sz="3600" dirty="0"/>
          </a:p>
          <a:p>
            <a:r>
              <a:rPr lang="en-US" sz="3600" b="1" u="sng" dirty="0"/>
              <a:t>The reflection of the point (x, y) across the x-axis is the point (x,-y).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924800" cy="762000"/>
          </a:xfrm>
        </p:spPr>
        <p:txBody>
          <a:bodyPr/>
          <a:lstStyle/>
          <a:p>
            <a:pPr algn="l"/>
            <a:r>
              <a:rPr lang="en-US" sz="6000" dirty="0"/>
              <a:t>Practice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4118"/>
            <a:ext cx="4565904" cy="5059363"/>
          </a:xfrm>
        </p:spPr>
        <p:txBody>
          <a:bodyPr/>
          <a:lstStyle/>
          <a:p>
            <a:r>
              <a:rPr lang="en-US" dirty="0"/>
              <a:t>Reflect across the </a:t>
            </a:r>
            <a:r>
              <a:rPr lang="en-US" u="sng" dirty="0"/>
              <a:t>y-axis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A(-3, 5)</a:t>
            </a:r>
            <a:r>
              <a:rPr lang="en-US" dirty="0">
                <a:sym typeface="Wingdings" pitchFamily="2" charset="2"/>
              </a:rPr>
              <a:t></a:t>
            </a:r>
          </a:p>
          <a:p>
            <a:pPr marL="0" indent="0">
              <a:buNone/>
            </a:pPr>
            <a:r>
              <a:rPr lang="en-US" dirty="0">
                <a:sym typeface="Wingdings" pitchFamily="2" charset="2"/>
              </a:rPr>
              <a:t>B(-5, 2)</a:t>
            </a:r>
          </a:p>
          <a:p>
            <a:pPr marL="0" indent="0">
              <a:buNone/>
            </a:pPr>
            <a:r>
              <a:rPr lang="en-US" dirty="0">
                <a:sym typeface="Wingdings" pitchFamily="2" charset="2"/>
              </a:rPr>
              <a:t>C(-2, 2)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52800" y="1688116"/>
            <a:ext cx="6324600" cy="49412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Isosceles Triangle 6"/>
          <p:cNvSpPr/>
          <p:nvPr/>
        </p:nvSpPr>
        <p:spPr>
          <a:xfrm>
            <a:off x="4648200" y="2450116"/>
            <a:ext cx="1060704" cy="914400"/>
          </a:xfrm>
          <a:prstGeom prst="triangle">
            <a:avLst>
              <a:gd name="adj" fmla="val 67062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343400" y="3376184"/>
            <a:ext cx="4572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/>
              <a:t>B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159502" y="2073402"/>
            <a:ext cx="4572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/>
              <a:t>A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708904" y="3378327"/>
            <a:ext cx="4572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/>
              <a:t>C</a:t>
            </a:r>
          </a:p>
        </p:txBody>
      </p:sp>
      <p:sp>
        <p:nvSpPr>
          <p:cNvPr id="14" name="Oval 13"/>
          <p:cNvSpPr/>
          <p:nvPr/>
        </p:nvSpPr>
        <p:spPr>
          <a:xfrm>
            <a:off x="4572000" y="3364516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5715000" y="3364516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5334000" y="2373916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924800" cy="762000"/>
          </a:xfrm>
        </p:spPr>
        <p:txBody>
          <a:bodyPr/>
          <a:lstStyle/>
          <a:p>
            <a:pPr algn="l"/>
            <a:r>
              <a:rPr lang="en-US" sz="6000" dirty="0"/>
              <a:t>Practice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4118"/>
            <a:ext cx="4565904" cy="5059363"/>
          </a:xfrm>
        </p:spPr>
        <p:txBody>
          <a:bodyPr/>
          <a:lstStyle/>
          <a:p>
            <a:r>
              <a:rPr lang="en-US" dirty="0"/>
              <a:t>Reflect across the </a:t>
            </a:r>
            <a:r>
              <a:rPr lang="en-US" u="sng" dirty="0"/>
              <a:t>x-axis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A(2, 4)</a:t>
            </a:r>
            <a:r>
              <a:rPr lang="en-US" dirty="0">
                <a:sym typeface="Wingdings" pitchFamily="2" charset="2"/>
              </a:rPr>
              <a:t></a:t>
            </a:r>
          </a:p>
          <a:p>
            <a:pPr marL="0" indent="0">
              <a:buNone/>
            </a:pPr>
            <a:r>
              <a:rPr lang="en-US" dirty="0">
                <a:sym typeface="Wingdings" pitchFamily="2" charset="2"/>
              </a:rPr>
              <a:t>B(5, 4)</a:t>
            </a:r>
          </a:p>
          <a:p>
            <a:pPr marL="0" indent="0">
              <a:buNone/>
            </a:pPr>
            <a:r>
              <a:rPr lang="en-US" dirty="0">
                <a:sym typeface="Wingdings" pitchFamily="2" charset="2"/>
              </a:rPr>
              <a:t>C(5, 1)</a:t>
            </a:r>
          </a:p>
          <a:p>
            <a:pPr marL="0" indent="0">
              <a:buNone/>
            </a:pPr>
            <a:r>
              <a:rPr lang="en-US" dirty="0">
                <a:sym typeface="Wingdings" pitchFamily="2" charset="2"/>
              </a:rPr>
              <a:t>D(2, 2)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52800" y="1688116"/>
            <a:ext cx="6324600" cy="4941284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8382000" y="2387727"/>
            <a:ext cx="4572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prstClr val="black"/>
                </a:solidFill>
              </a:rPr>
              <a:t>B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781800" y="2442734"/>
            <a:ext cx="4572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prstClr val="black"/>
                </a:solidFill>
              </a:rPr>
              <a:t>A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8382000" y="3562993"/>
            <a:ext cx="4572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prstClr val="black"/>
                </a:solidFill>
              </a:rPr>
              <a:t>C</a:t>
            </a:r>
          </a:p>
        </p:txBody>
      </p:sp>
      <p:sp>
        <p:nvSpPr>
          <p:cNvPr id="18" name="Oval 17"/>
          <p:cNvSpPr/>
          <p:nvPr/>
        </p:nvSpPr>
        <p:spPr>
          <a:xfrm>
            <a:off x="7162800" y="33528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7162800" y="27432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0" name="Oval 19"/>
          <p:cNvSpPr/>
          <p:nvPr/>
        </p:nvSpPr>
        <p:spPr>
          <a:xfrm>
            <a:off x="8305800" y="36576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>
            <a:off x="8305800" y="26670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781800" y="3390900"/>
            <a:ext cx="4572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prstClr val="black"/>
                </a:solidFill>
              </a:rPr>
              <a:t>D</a:t>
            </a:r>
          </a:p>
        </p:txBody>
      </p:sp>
      <p:cxnSp>
        <p:nvCxnSpPr>
          <p:cNvPr id="34" name="Straight Connector 33"/>
          <p:cNvCxnSpPr>
            <a:stCxn id="19" idx="7"/>
            <a:endCxn id="21" idx="4"/>
          </p:cNvCxnSpPr>
          <p:nvPr/>
        </p:nvCxnSpPr>
        <p:spPr>
          <a:xfrm flipV="1">
            <a:off x="7227841" y="2743200"/>
            <a:ext cx="1116059" cy="11159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endCxn id="20" idx="4"/>
          </p:cNvCxnSpPr>
          <p:nvPr/>
        </p:nvCxnSpPr>
        <p:spPr>
          <a:xfrm>
            <a:off x="7241311" y="3402060"/>
            <a:ext cx="1102589" cy="33174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endCxn id="20" idx="0"/>
          </p:cNvCxnSpPr>
          <p:nvPr/>
        </p:nvCxnSpPr>
        <p:spPr>
          <a:xfrm>
            <a:off x="8343900" y="2754359"/>
            <a:ext cx="0" cy="90324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241311" y="2830559"/>
            <a:ext cx="0" cy="57150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207731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7924800" cy="762000"/>
          </a:xfrm>
        </p:spPr>
        <p:txBody>
          <a:bodyPr/>
          <a:lstStyle/>
          <a:p>
            <a:pPr algn="l"/>
            <a:r>
              <a:rPr lang="en-US" sz="6000" dirty="0"/>
              <a:t>Objective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457200" y="16764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I can reflect figures on a coordinate graph and explain the relationship between coordinates.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143000"/>
            <a:ext cx="5943600" cy="44643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535513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data:image/jpeg;base64,/9j/4AAQSkZJRgABAQAAAQABAAD/2wCEAAkGBxQSEBQUEhQVFRUXFhcYGBUVFxcXFRcXFxcXFhUVFRUYHCggGBolHBQUITEhJSkrLi4uFx8zODMsNygtLisBCgoKDg0OGxAQGywkICQsLCwsLCwsLCwsNCwsLCwsLCwsLCwsLCwsLCwsLCwsLCwsLCwsLCwsLCwsLCwsLCwsLP/AABEIAMgA/AMBIgACEQEDEQH/xAAbAAABBQEBAAAAAAAAAAAAAAADAAECBAUGB//EADkQAAEDAgQDBgUDBAEFAQAAAAEAAhEDIQQSMUEFUWEGEyJxgZEyobHB8ELR8RQjUuFyBxVikqKC/8QAGgEAAwEBAQEAAAAAAAAAAAAAAAECAwQFBv/EACYRAAICAgIDAAICAwEAAAAAAAABAhEDIRIxBEFREyIyYUKRsRT/2gAMAwEAAhEDEQA/AOcITEIhCiQvoDzwZCaEQhRIQBCEymQmhMZBMpwmhAEUylCUIGRSUoTQgCKSlCaEhjJlKEoQAyZShKEARSUoSIQBFJWf6CrE93UixnI6IOhmN1Gvg6jIz03snTO1zZ8pCVoCukpQlCYDJJ4ShADJ08JQmAydPCSViEnShPCYi4QokIpCFXdlaTyCluhDQq2NfDesj6hWmmRKzeIVQT8QABEm5gg6RMcuSyzSqDKgrZehRdYSo0ngUydhOggc5AGyTTnYC0i48x5K+XzsVFShigahHPTQX8jdXIWVSfFYWbM5Rc7xeCPPlotiFl403KO/peRUwcJQiQmyroMwcJoRMqWVAwcJQp5U+VAA4ShEypZUADhKFawuENRwaIuYBOknb+FvcO7LuqB+RrqpAgBogB+niOYaHqPhvGiieWMey4wb6KPDey9as1jmlgD5LcziDAJGaADaWn2WpwfBUcNUeKkV6/d2hv8AYpZxqXOjO+HCIECD6dDw7BYqnSdRNBzzducFrBlyhoaHiIEzcDQ8ytPB9jmug1S9loFOnkDWjXKHXLvMieq45eQ26l0bLGl12YXZ4OeyuWCoTTg3iCCDmzSDqJbvqTtKfG8Xp1GD+qY6nSIFhSd4wCCKbSYA5euy9EwmGZSblpsawdBE9TzKqcYoU6tNzKrC9p2vbkQdvRc/5VKW0Wo0jzjjnC8H3TKlCl/bBl+VxNXK6DmBObMG3MRpuFw7mR++xXYcV4PiMO4GmXuYDmAM+G2Wzr7cwVx9enlcSW5J1i4JJvEaCNui68EpxTva+meRRfWiMJ4RqtKBIu06OF2m0xI0PmhwuqM1Loxaa7IwlCnCHiKRc0gGDtv9EZJOMW0KO3RKE0+LpCHhKcddPW3v6KxvF/t7rJTcuLf1lNVY0KYanAUHsk7es/sryTcVaVkxVmgQqHE3w0idQfOPJaRCzeL1Ya4QYjWJA/OaWV1BhFbC4S7dQfJZXEmyYIYYcJiZIncRrY2Wlh6jnMJYBmm4cbdYLR5rFxmJd8NxcfE4lhvbLI0sdvVYZ5rgkXBfsWw8ii4m2YWJyx8NhMj8sqj6wNNokQBq1xnnaBBQW4yGOY4BszsDfcgmN/VWsHjABJMECzQA0H1MmfILBz5av0XVGfUHjgSAWiR4ZBgRqLbaLpME3+23XTeJ+Vlz1bF5XhxDXwYdyuBvrzv0K6DhhBpgifVxf/8ARWniVyYsvSDwmhEhKF3GAPKmyouVLKgAWVPlWhg+E1qomnSe4cw05f8A2NlsDsr3Tm/1b8k3yU4dUN41Phb7lQ8kVqylFs5cNXT8J7LgU+/xUtZIDaYDi55J08IJ52bfmW6rY4pwU4csdhaLvA6Q4tc99YhwGUg6C20c9BKqY7ttiqb2sphrn5QXXLrnURtHSPVccvKc9QOiODjuR1fDMIXeHDYZmHZEGrWZmqQdQ1uk+pC22mlhaQaXXAuYJJO5gaeWi8wr9q+IVLOcyk06loOb3zEz6ogw2IxDi6r31eQLBobTEAAaRBCxeJ+3RaZ6Bhe01GrUysDogkvcA1oA3MnnA9VoDGMcAWuBB0IuDGuU7+nI8lw3DeylU5RUIp0gZ7trrnzi3SToukdhGzlzABoADGENLWC7RY5o9b/TKcYr+JS/s03V1EVgs92IDRYwBzNvdYWL7TAudSpsNR17tcbf4kZbzMWRwdWB0WLpstmIEmBsJizVznGezNGp8TNd22M+n3W7gsQ57Yq0wIaMwIzAkgTeIO87qpw/FU3VMSTIDXCS1xIDQwXA1FwdBsiOVwBws894h2ZOHaTSfUk2FNwEO9ZHPlus7GcDrta539NUB/ypS9h8w1eiceqNytD4Du8YATBa4d40eGZEidyFaw/9pjXv8DXANAeIIcZ/U0uAm37laLN+1i4ao8YFc6Gx3n8sp1K8a7g3F9j+xXq3EeBYatBqAO/8w8TGsZpk66rkuP8AZJjGPfSfDMrjDiCLCwBBifJbS8l8GZ/iVnK0qgzxA2MiLW5+6K53jHLQH7SEStw85yMzYDrjciGOlrpB0I5qjXc9rrQBl5hxJubdIWUfJ/ZX9YPH3RohqYt6fT7lAoYvd8Fsfo+IGLWKt4euIOUPN7wZgwLaro8ryIwRnjxthuG1M9FjuYHyt9lnccYYcQyREkwItr4tfRY3BOOOa3IZIkakmPCRA2Am6DX4kXNILWg6Of4s3ny2GyxyeVGUOPspY2pWbIeKbYqy5h55rG5BEiwPOdlj8QxVNwDmMcJMEF0jWCAZOpPTQqlU4jUy5c5giLGNdVUqV3EQXOMaSSY2tOiieZSVJFxx07LFaoDGWYGoPP7m3Kys4QEEWGt5IIaJiSNvVZoqbnWITs3+gHzJWCluy6NKnUbnJOXUjMQCCeT2xdpG8bLqez9CpVaW06ZcBBmme8p3MZQRdpnRpuuCcEfD4x9O7XESNiRO14N/Va4szx9EygpHoIZzIAmJJAE/nJHFFmpfbmAIPQEuF1wOFxNRxOVwHsP5V6pjKpAzvBA8IAAi19BAnqun/wBf0z/Ejsn4jCU6gBc6q0NBcQ7Jc6gDISQNJkHor1PirKbM9GhRO4Lm53C4Nu8mDC4KpXhoEGJG+pNjA22U6OPe0+AkW87Ha/qofkx92x8Ph6M3tFX73OHmNx+iN2uYNDeRHpCzsTxG5759ybFxJd1knRszE6QuDdjal4qEabmIAvp1+pU6NQkk58widPF7rN+VBbS2Pi/p63Q7ajDYan3jqdfM1wa2fGxrTEOMXBIiDyOoXHt7UUg4k0yZk2c0OJ1gkNMCZ0HILlqeNEREun3ECTJ6ymeas2a0f8nfssVm22tWVvo7Wl26IcTTotY22UBoLralz3NknraNkal/1GxTQQAwiTGYGRO1jfVcOWVN3Mb5An6ob6Bglz3EDqADHkNFDmvo7Z3bv+pmLG1EdS3S/wDyVKj26xeZz8zSXa/22X5aCbbLlmsaDJGg1i410+aMwkxDSRaCTEj1U/kDZ1tPt5XIc2pRpFrhDjBv1yzBWZhOOvok927LeQ6RLZF4/ZZABtIA/wD0nqw0E2Pr+6bzvjxCndm4/ttiWty97N5kul07QTfTaU9DtXiKb3OY+77vcbuJMAgjb4WjTZYlJl9G+Un7KVfKA27byIA5eutzyWUsu0Uk6LuO47WquD3OdIcIjwhpJERGirVOJVDq8mLDxaAyCAAYG+irVGnKYjUeGIJuOZ0UXNOjg5h6iZnQyD4tkKewd0WDj3hpAe4NNiL5Y6jSyqV8Y/LHeEMIOhO8ZtLbDVMwtzBskk85Ft+uii9siGkWdvBB5c7W9USkCB4cjMLWizb5tti6Zt8kfiGIcGGJuII8LhbXUSBYKlhmPzkESSLbDTQWBi3MWlTrv8UCCRu0NgaTNp9zPVQn+wy3hsbFO94EQASGiJvF4sreGrQDDWuvqLDQc2mVzxrmS0xIkTlNxyGUz6rbwVTwbjoLAWFoKrJJ9hE5nh9PUmzSI6np001Q31pcZ0k25KWEHhcedv3VZ1loltgO90x0UEklYCUydNlBPKAJAjzKdxblETmkzyiB/tDSQAfC1IPn1hXcXiIa0A6GZ8v5WYCiU3C07FJoVGpRql0HoffZV2E98B8udlXoYnKek+X0Tiv4w7qZ/hRx7CglR8Zp5i/QyfsjYd3gkyLmOXtyupVqPeED4ZLfSGu6q2KOVgDoENOsCDM7dVLaoZlV6gBBEjXpzVunxWBETcXP/EfcIGLbmJ6AaHbSPqqBVpKS2I1qvEyWNA8j7nX5K8/G+FzZva/oJXOG8D0RsRU8b43c426lDxoC4eIeE87c9vwq7Rxkggbfc/wsFpCJSq5QfT8+STggNbFY0Ay2JDhPkmrcSkeYn91lUGF7w3n/AClV8LiOkfJHFdBR1VKuS8gCRF+UctrpYyplgt0Nxl3NhLp32kLK4Wc0v+IibG4HpqT6hWK+NzEAZQdOUmxuToJhczj++il0WxXdEgHNa2o1Fo9knPLpzQDyE/m6biVTLTpvkkEXy3J2IB2AJPsqLa2dxdLgA0TJ3NtVa2rE0XsNRzOv4thbczl8zuog5QIcJcd/CRE6geqr4TESRBIktuL+K1gDvCLxDE0zVLTOU5hI68uX+kO7oF0TpPOUZuWgPMaW+/RVpDSTaTBAEEmwlsx0IRc4ytEiCB8IvIkEzPP1WbWqEH9JEQDp5OMbpRV2DE2i+GkhviuJFwJkSfUx5LVqVWsDQWvNv8QdzzWFTqPe4AydPO3L56reZhQWgkTP+TQXCCRf2n1WklXY4mC7w0wDEx8N+cza2+6pvPVXKvdkWJnrH5yQnU2bF3y9VrEkrJKw5jdpTtpM3c4egP38k7CyskrrsLTi1S/UFBdhxNnA/JCYWASRHUSORVvAcPDxLnhtzbfSf9IbS2FlBOt5/CqEZu9gf46nr13+SEMBhxrUcdLgD1kKVkT+i5IxVOlM215LUdTpMJLQXgggZot1hVauIzGYAiIgaDkmnfodl1gyhzifhaI08RuGjrz8mlPS+A3mQRq2RF4kazCq0Ie8BxgGSepixP5utOhSaBAOUbFtpkRcb66rOWgsxcTtYwRyift6hVVp45rZIz6HS4n7IPcsjbaTm29lonoLKaeVaGC/8m+eYR6q3huDZtX0xeIzTbmhziuwsp4HCGq+NBfr5W84RaGClz2m9nQdILRIPXQe60xg30mA0ywxrznlM3VZhqNIOUAQRImIOoF7KOd9MLBcNwbg5xdEBs89bWUa2DLmNLfESTP1A+qv0qr3AtgEkZRlF/K+tlu8L4a1jBngmZiNDG/I/ssp5uDtis5/AUSym8ZiHagiQ0QNyIM7KvXwznBpyk5iBADiASAZg7a+wXWYzAAtJAube5E23Nk4wLA1pNiBfYGwBJHoVkvIit+x8jOoMcaVPMYcARqLwHGI0abRra+qrf8AazDwLSTA3EbdfPqtOoWEBpBMTruS2LqBxjWETaJuTf8A2lzf+KG5IzcLgjSBJPwlwG03BGtgbfJYriS+dyfy5PXmtzEcR7ym4Ot4uWo5Qs/B0/GHWgG2YDZbwbpuRNkO/e0teQQcvxXGt5vbmqNd4J8MieZk+S6DFYlhZlLQQNBpcbSfosehhml0EWgx5C9zzlXBruh2NgaD3PAYHTIEgxHqdLLoX4Rwgd2TA1DwbyZ1Hr6puEANaYHiO/t9lpljjcAmdSCBf38lzZMz5Byo8+lKU0JLvGPKfMopIAlKWZMAlCAJZku8UYTIAnmT5uqgCFIBAD5+qbMnypsqAGzKQqnmU9OlJhXaWGaIcTsTcSNJB8pSbSAozzkqOQ8ireMqE6EXuQP46KnnKE7Am2kbW106q1RwFRw8JHL4h7Ki1skDnASBQ7A2RhajWS7lrMgek/OEzZyjMSRG0a+SzaWKc0yCeV7j2SpYiM25Nhy6k+yjgyaOx7OOblESTJjMG6wZmPv0WxTyzrYuE/bf5rgOH4lwzEEy0SIXS8O4yx7YccrhqJ9r7rz/ACPHlyckBZ4risswDr0jfksN3FS8GxB5yY9lr4/HU2jxETa25vBj3Sq0qbm7CRMdNZhPFUUriI56ri8hmSZ/1aOSr1uJZtlsO4bveL+1iAq2I4fezeq6ozgCMqi9znDqRaeav926AAQDf00vdU24UgZxcA8uXNGpscWjKfvdaS/obosO4bVqGQLcyRFlqU+GNyNDiCQI8PXefRYdTO1wykiNIWnh+IAta10kxJI6LHIp0qf+gNvAYFtNs3nrz/IRamIAO/56INGuHMsTpzJiVn1MM4ON3XPP0+y4lHlJ8mI5JoseigrmGw2ZhNgJI9bEfVVhTME+n7r2C7BpItSlcAXsPf8AlQqUy0wfz8lOmBFJIhPCQDJJBSc2w/PzVACY2USowthSweGc67dloYrAPaWh0c8w0Om6fCT3QrKWHaAL+ajRALyNrq7WoRBboRF9uvuno8OeCXQYH3/Cj8ct6FyRVkAkf5Ai2oPhLfc2PQlWKjzktrljbb4kzsI91wDaI+n55JV2EAzqdT56qGuh2ihXfJm/qh5SrrMNN/rujkaDKNTeeZT6CzPpN8TfMEe6JVwxGY7SfkSPsrb2zEtIyx1FrIlSsHAt6z7m+vmk2wsyYR6eHJaZ5j6K46jaYmCPz5qyBYeHTkdUOQWZ2EpkTO4d8kAUzmI6gfMLWFIZwQCAJ+f2Sq0Whwdf4gfmp5bCwbcL/bMiXXgm4A9VCmTnBuRET0nTotHKHN5eYsgd0WP8JH8394lZqXaY/RpYipDWySDlOmwyi5G5ED/2VTDYwQTcxYSfi5H/AEp4t+Z4tbKRY+WUexQH0hEBQoprYSI4l5yGLQZEdZWXQruDrTfQfILTo0p8JBgzA12WTSaA7xD0Ox0BMLaKW0JB8RUebawATa/qq9Ou5p8xv11haVWASY2IEAGYFtNFl1wcxJsZMx+aJxpgbfDOKNa2CYM+h/At+k/MPrcBcThHQ79J84j5rew725fiI03I0ABseoWGTDFuxpWRpYQDDdSM3yVGrQAohpIDpGx3O58lvDSFk8TcJjeRt5br3M2JRVr5Rzxk2wOJpNpttEwBfS0A+t1m4ikBEEGeXLn139luUGju5LC61yY2EGN9ll4twc4AMAHQ2Mjcj3WOWKqy4MpOHK/Xn7oraoyZS0a/Fv5Sh1Bfl6yjUbmSdB+rQ2sOi512aMBp87rQo4M1XZpgNgCAXCBoAfZV8NG+XpmnKOZj9R0st/BMgTJJN7wI8gNF0ePiU3voicqCYOk2kPCDcnaddvKy0KOJAMloN5v+2kdIVIVL6Hzt+6lmXoqKSpHPbNJ/9NUe5z2GmCSQ1ga5oJ22MK3S4UKwb3NejMjwOcabjrbxDy0lYWZM5/SfKPup4JLWiuX06HA9nMR4h3ZGUE9DeQGn9RJK5/iuEAu9pkuiNLT+pp3hXsFxzEUi006r2xHhJkW2gyIWgeNUsRVa/EsDXBwJqMbmBAABmnOvUH0WGSE3Gqtei1xJs7Eivhe+pljcjQCxtQVHEi5MaNJH6Zmy5/B9l+8Md+2nMZS4Og+ZE5dtl3HEOI18TUyYer3rA2ZbOXIP0PbE59dpkA7rExPZbFte40WhzXXsSAJ2h4C44RT1JUbSXtGQOxeKAJgGCdLtjY5haD90J3Y7FkA9y4+0+0rUdw/F0/BUpVBJhoZDgT0DTdX+CdoK1Knkc5rspjK9jmmf1amQm8PwnRyVXsti2gu7irHQTtOglBo8OrkWpPN/8THSbWXsHBu0QrP7styVIJDSfi3yt5npupYhgLCxpqMJJMkw4GZMB0xHKLLPhTplcbPJBwXEAF1Sk5gG7lVfhXxMGJgHUSvVMdw7vGZHPcRyGUT1JAkrN4dgKtAw+k2pTJaLhpgdOURMkXlVLHHjrsSjs4CjReCZmLWIPKZ9kOs5xM6/sLRHRethlKrSIY2g5zQQGjK4C2nh8wJVTgHBBToZ6jWS4NJMEmMrhAneS2fVc7x/sVx1R5dlcSC0kG8knp0/LoT2yV3/ABXglIYpoEsBpveWhoMEOpgGYI3dfayep2Qw7iDTqOj9Tic7iQbxAgSqjjdiaODovIB2IFtCbwD8kKpJkiLjfzaOd7ldpx3szSpU25D43EAZnAZiZMAkwNCuW4jgnUyAWtDSS0eIEmBLhztry8t4lBpgVKgJB0n9+Xss80tdp0M9d+au0iMupJPxBxHqAPM/VQq0fBAB8r6+ZSimgAU6GR4nnt8losoOOjgPITsCs91IggWcbXF4j9J2lXHOAiSdAbH9yiSaexo2MypY90iI3bv1GysSquPbIHmPqvcyu4s5Y9hnMzNvPkDHzCx8VRDSIIFyDlnlJkn05rYFhGix67gXAAOi+szfeFz+QlS+lwFVoBjBNidiDI5mQYRaLAWxIm0EE3jTwnZSxIiiPMX5ibIOKo2mHHQzAj31WLXF6XovsDTpy4ydNgJkzoAbC63aDgGgfIwD7Bc+ycxgE30Guuui3g6y18b2TkCkpm2/kn6qGZNmXXZnQbMmzIWZLMiwoI09SfP/AEpZkHMlmSsdFrD4lzHBzCWuGhGq7rhHaZmIyNq1X4eq2YqMcQ129xo+40dfWDsvO8yfMs5wU+yoycT27C8QqUWg4jLXpE2xFKLcu8Zt5hS452Vw+JGYGC7cNa4XvN7heP8ADeLOpZmkktcACJ0EzIGk/Pqt/C9q6/ctp0qhBkiAGmoLEgguBBFjtuB1XLLFJbRqpJnWcO4CATSrMqPDXDu6uXIWRNg8G4mCB9FY4hxPDNqO7zMHAmS+k8NkRmcCW5dpLhYyudwuJxTH061Su6o0tksLg0HwyQGtgOI5CJhdXw3j1GucrXjOf0EFruogqJJvfY1op08fRqH+3VpOn/F7D7QrIw+hJmLi2nUK9Wwjd2N9h+yxePYw0KecublmL2KI70MljsVAJzGI+GwDrRJXOcO4n3eHYJEASJtB35LA4h2ie+cgtzH7lc85xqHxOMCbeWy1UIxlfZDk2dLxDjTTWa4kus8ZR4g6SwhuaYGkomM7YObTDG0YkyMzvs0SR5lcsDBGXw22u7abkdApho8+punDG236E5UPj+I1ax/uOOtgDAFjFllVqZBBcLzrF+m91rSq1WpeJtr6x/v5pZsMUrFGTbK+EaNJudRBn6dUmUmkiBM21jTaEWlV2gWIOs78zoUsDTmCQARe2+2qyx4050NvQethWiI9g6B5gaKnijBEtExe07n7Qr+KAifnJ+yycTOY6Wtol5MFGegxu0a5couPNRzJsy9CzOgmZZ+IB7wa3/Y6K3mQarJc08lnk2hoKWy0A9PldQxdSG6geYlSzKNRoIgoktaAp8NAza6D3G/2WjKp4OnlHmrGZTiXGI5bYSU2ZDzJZlpYqCZksyFmSzIsKC5ksyFmSzIsKC5ksyFmSzIsKC5kSjWLXNcNWkEeYMj6KvmSzIsKOlb2la4kVKUtLphrtDrLZFjJ+yNisFlosrUqpqMe4gPcIex4vkfB+KNwuUzI1DFuZ8J9DdptF2m0wpSSdob2j0n/AL3iX4ai2i8OexoL3auOjcrp6u9myqJ4O/FVc1esA9vxU3DK2LgZNicwhcnQ7R12FpDx4dAWgiYiSNzAieSpYzHvquBe6SNNgPIDRZvH6Wv+lKX03O0dJrQ5ohrQ5rSJGd7gCLDVrBkHmVz7QBooF8mTqlmV44KCoUnydju+Iev2RZQM11LMrj7JCygVWgTHX6aKeZUMTWdmuLQfnvPss88lx2OK2XabAGw2/mp4UQPNCJ8A8tkWmbJwSU7/AKE+gxKqVWtJuJPOJ+yLUNlmurk3E/ID0lZ+Q9ocUX8ybMghztwB804J3K05BQTMlmQ8ybMix0TlLMh5k2ZFhQXMmzIeZNmS5BQTMlmQsyWZHIdBMyYvPJDzJZkrAKHJZkHMlmRyCg2ZLMhZksyOQBcyfMg5ksyOQUGzJZkLMlmT5BQXMlmQsyWZHIKDZksyFmSzJ8goNKfMg5k+ZFioLmTlCzJw5Owoev8ACVOnYBDdcKUpL+VgFlNTaGiAIUAU+ZVrsQElRJTpLIoiSlKSSVgNKbMkklYxsybMkkiwFmTSmSSsBZkpSSSsYpSlJJFgLMlmSSRYCzJZkkkWIfMlKSSdgLMlKSSLAfMnzJkk7AeU8pJJ2A8p5TpJgLMpApkk7ESlPmSSTsD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914400"/>
            <a:ext cx="6019800" cy="47776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742330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7924800" cy="762000"/>
          </a:xfrm>
        </p:spPr>
        <p:txBody>
          <a:bodyPr/>
          <a:lstStyle/>
          <a:p>
            <a:pPr algn="l"/>
            <a:r>
              <a:rPr lang="en-US" sz="6000" dirty="0"/>
              <a:t>Reflections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 typeface="Arial" charset="0"/>
              <a:buChar char="•"/>
            </a:pPr>
            <a:r>
              <a:rPr lang="en-US" sz="4000" dirty="0"/>
              <a:t>A </a:t>
            </a:r>
            <a:r>
              <a:rPr lang="en-US" sz="4000" u="sng" dirty="0"/>
              <a:t>reflection </a:t>
            </a:r>
            <a:r>
              <a:rPr lang="en-US" sz="4000" dirty="0"/>
              <a:t>flips a figure across a line to create a mirror image.</a:t>
            </a:r>
          </a:p>
          <a:p>
            <a:endParaRPr lang="en-US" dirty="0"/>
          </a:p>
        </p:txBody>
      </p:sp>
      <p:pic>
        <p:nvPicPr>
          <p:cNvPr id="1037" name="Picture 13" descr="Bilateral symmetr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3047999"/>
            <a:ext cx="2857500" cy="28003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990600"/>
            <a:ext cx="7467600" cy="5372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304800"/>
            <a:ext cx="7924800" cy="762000"/>
          </a:xfrm>
        </p:spPr>
        <p:txBody>
          <a:bodyPr/>
          <a:lstStyle/>
          <a:p>
            <a:pPr algn="l"/>
            <a:r>
              <a:rPr lang="en-US" sz="6000" dirty="0"/>
              <a:t>Example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7924800" cy="762000"/>
          </a:xfrm>
        </p:spPr>
        <p:txBody>
          <a:bodyPr/>
          <a:lstStyle/>
          <a:p>
            <a:pPr algn="l"/>
            <a:r>
              <a:rPr lang="en-US" sz="5400" dirty="0"/>
              <a:t>Reflection y- axis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66216" y="1524000"/>
            <a:ext cx="6187384" cy="4834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22517"/>
            <a:ext cx="4648200" cy="5135563"/>
          </a:xfrm>
        </p:spPr>
        <p:txBody>
          <a:bodyPr/>
          <a:lstStyle/>
          <a:p>
            <a:r>
              <a:rPr lang="en-US" dirty="0"/>
              <a:t>Remember the y axis is the vertical axis.</a:t>
            </a:r>
          </a:p>
          <a:p>
            <a:r>
              <a:rPr lang="en-US" dirty="0"/>
              <a:t>Count the distance from                                 each point to the y-axis.</a:t>
            </a:r>
          </a:p>
          <a:p>
            <a:r>
              <a:rPr lang="en-US" dirty="0"/>
              <a:t>Count the same distance                                         on the other side.</a:t>
            </a:r>
          </a:p>
          <a:p>
            <a:r>
              <a:rPr lang="en-US" dirty="0"/>
              <a:t>Plot your image points. </a:t>
            </a:r>
          </a:p>
          <a:p>
            <a:pPr marL="0" indent="0">
              <a:buNone/>
            </a:pPr>
            <a:r>
              <a:rPr lang="en-US" dirty="0"/>
              <a:t>A(-2, 5) </a:t>
            </a:r>
            <a:r>
              <a:rPr lang="en-US" dirty="0">
                <a:solidFill>
                  <a:srgbClr val="FF0000"/>
                </a:solidFill>
                <a:sym typeface="Wingdings" pitchFamily="2" charset="2"/>
              </a:rPr>
              <a:t>                           </a:t>
            </a:r>
            <a:r>
              <a:rPr lang="en-US" dirty="0">
                <a:sym typeface="Wingdings" pitchFamily="2" charset="2"/>
              </a:rPr>
              <a:t>B(-4, 1) </a:t>
            </a:r>
            <a:r>
              <a:rPr lang="en-US" dirty="0">
                <a:solidFill>
                  <a:srgbClr val="FF0000"/>
                </a:solidFill>
                <a:sym typeface="Wingdings" pitchFamily="2" charset="2"/>
              </a:rPr>
              <a:t>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 flipH="1">
            <a:off x="5204516" y="2247900"/>
            <a:ext cx="685800" cy="12192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al 8"/>
          <p:cNvSpPr/>
          <p:nvPr/>
        </p:nvSpPr>
        <p:spPr>
          <a:xfrm>
            <a:off x="5852216" y="22098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5166416" y="34290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flipH="1" flipV="1">
            <a:off x="7300016" y="2247900"/>
            <a:ext cx="762000" cy="12573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7300016" y="2209800"/>
            <a:ext cx="76200" cy="762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8062016" y="3505200"/>
            <a:ext cx="76200" cy="762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5852216" y="1905000"/>
            <a:ext cx="381000" cy="38100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/>
              <a:t>A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995216" y="1905000"/>
            <a:ext cx="381000" cy="38100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A’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7620000" y="3505200"/>
            <a:ext cx="4572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B’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181600" y="3440668"/>
            <a:ext cx="4572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/>
              <a:t>B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851591" y="6096000"/>
            <a:ext cx="5105400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b="1" dirty="0"/>
              <a:t>*Notice the numbers stayed the same, but the sign of the x value changed.</a:t>
            </a:r>
          </a:p>
        </p:txBody>
      </p:sp>
    </p:spTree>
    <p:extLst>
      <p:ext uri="{BB962C8B-B14F-4D97-AF65-F5344CB8AC3E}">
        <p14:creationId xmlns:p14="http://schemas.microsoft.com/office/powerpoint/2010/main" val="11696774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059363"/>
          </a:xfrm>
        </p:spPr>
        <p:txBody>
          <a:bodyPr/>
          <a:lstStyle/>
          <a:p>
            <a:r>
              <a:rPr lang="en-US" sz="3600" dirty="0"/>
              <a:t>When you reflect a point across the y-axis, the y-value remains the same, but the x-value is transformed into its opposite.</a:t>
            </a:r>
          </a:p>
          <a:p>
            <a:endParaRPr lang="en-US" sz="3600" dirty="0"/>
          </a:p>
          <a:p>
            <a:r>
              <a:rPr lang="en-US" sz="3600" b="1" u="sng" dirty="0"/>
              <a:t>The reflection of the point (x, y) across the y-axis is the point (-x, y).</a:t>
            </a:r>
          </a:p>
          <a:p>
            <a:pPr marL="0" indent="0">
              <a:buNone/>
            </a:pPr>
            <a:endParaRPr lang="en-US" sz="3600" b="1" u="sng" dirty="0"/>
          </a:p>
          <a:p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610600" cy="762000"/>
          </a:xfrm>
        </p:spPr>
        <p:txBody>
          <a:bodyPr/>
          <a:lstStyle/>
          <a:p>
            <a:pPr algn="l"/>
            <a:r>
              <a:rPr lang="en-US" sz="4800" u="sng" dirty="0"/>
              <a:t>Reflection rules across y-axis: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7924800" cy="762000"/>
          </a:xfrm>
        </p:spPr>
        <p:txBody>
          <a:bodyPr/>
          <a:lstStyle/>
          <a:p>
            <a:pPr algn="l"/>
            <a:r>
              <a:rPr lang="en-US" sz="5400" dirty="0"/>
              <a:t>Reflection x- axis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66216" y="1524000"/>
            <a:ext cx="6187384" cy="4834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22517"/>
            <a:ext cx="4648200" cy="5135563"/>
          </a:xfrm>
        </p:spPr>
        <p:txBody>
          <a:bodyPr/>
          <a:lstStyle/>
          <a:p>
            <a:r>
              <a:rPr lang="en-US" dirty="0"/>
              <a:t>Remember the x axis is the horizontal axis.</a:t>
            </a:r>
          </a:p>
          <a:p>
            <a:r>
              <a:rPr lang="en-US" dirty="0"/>
              <a:t>Count the distance from                                 each point to the x-axis.</a:t>
            </a:r>
          </a:p>
          <a:p>
            <a:r>
              <a:rPr lang="en-US" dirty="0"/>
              <a:t>Count the same distance                                         on the other side.</a:t>
            </a:r>
          </a:p>
          <a:p>
            <a:r>
              <a:rPr lang="en-US" dirty="0"/>
              <a:t>Plot your image points. </a:t>
            </a:r>
          </a:p>
          <a:p>
            <a:pPr marL="0" indent="0">
              <a:buNone/>
            </a:pPr>
            <a:r>
              <a:rPr lang="en-US" dirty="0"/>
              <a:t>A(2, -5) </a:t>
            </a:r>
            <a:r>
              <a:rPr lang="en-US" dirty="0">
                <a:solidFill>
                  <a:srgbClr val="FF0000"/>
                </a:solidFill>
                <a:sym typeface="Wingdings" pitchFamily="2" charset="2"/>
              </a:rPr>
              <a:t>                         </a:t>
            </a:r>
            <a:r>
              <a:rPr lang="en-US" dirty="0">
                <a:sym typeface="Wingdings" pitchFamily="2" charset="2"/>
              </a:rPr>
              <a:t>B(4, -1) </a:t>
            </a:r>
            <a:r>
              <a:rPr lang="en-US" dirty="0">
                <a:solidFill>
                  <a:srgbClr val="FF0000"/>
                </a:solidFill>
                <a:sym typeface="Wingdings" pitchFamily="2" charset="2"/>
              </a:rPr>
              <a:t>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8039100" y="41148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7303882" y="5375791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flipH="1" flipV="1">
            <a:off x="7317273" y="2247900"/>
            <a:ext cx="762000" cy="12573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7317273" y="2209800"/>
            <a:ext cx="76200" cy="762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8079273" y="3505200"/>
            <a:ext cx="76200" cy="762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6970507" y="5090041"/>
            <a:ext cx="381000" cy="38100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/>
              <a:t>A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995216" y="1905000"/>
            <a:ext cx="381000" cy="38100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A’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7620000" y="3505200"/>
            <a:ext cx="4572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B’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7642916" y="4006334"/>
            <a:ext cx="4572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/>
              <a:t>B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851591" y="6096000"/>
            <a:ext cx="5105400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b="1" dirty="0"/>
              <a:t>*Notice the numbers stayed the same, but the sign of the y value changed.</a:t>
            </a:r>
          </a:p>
        </p:txBody>
      </p:sp>
      <p:cxnSp>
        <p:nvCxnSpPr>
          <p:cNvPr id="21" name="Straight Connector 20"/>
          <p:cNvCxnSpPr/>
          <p:nvPr/>
        </p:nvCxnSpPr>
        <p:spPr>
          <a:xfrm flipV="1">
            <a:off x="7341982" y="4181475"/>
            <a:ext cx="710509" cy="123241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TP030000226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/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73FEEC97A407442A460B2376AD352AF" ma:contentTypeVersion="13" ma:contentTypeDescription="Create a new document." ma:contentTypeScope="" ma:versionID="b553073fe88dd6702673c58989be5c88">
  <xsd:schema xmlns:xsd="http://www.w3.org/2001/XMLSchema" xmlns:xs="http://www.w3.org/2001/XMLSchema" xmlns:p="http://schemas.microsoft.com/office/2006/metadata/properties" xmlns:ns3="78e294b9-b0ab-4b32-9ab7-f70d43cdf877" xmlns:ns4="bf2537fe-feb8-4640-bc0b-32180713b5b7" targetNamespace="http://schemas.microsoft.com/office/2006/metadata/properties" ma:root="true" ma:fieldsID="eb3b5de9a9c602c58d6f2a96b48c0eea" ns3:_="" ns4:_="">
    <xsd:import namespace="78e294b9-b0ab-4b32-9ab7-f70d43cdf877"/>
    <xsd:import namespace="bf2537fe-feb8-4640-bc0b-32180713b5b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e294b9-b0ab-4b32-9ab7-f70d43cdf87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f2537fe-feb8-4640-bc0b-32180713b5b7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9C9063F-8494-494F-9FFC-8D2075CBF2DA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9109F836-2EAE-4B9D-9855-56015EC9817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e294b9-b0ab-4b32-9ab7-f70d43cdf877"/>
    <ds:schemaRef ds:uri="bf2537fe-feb8-4640-bc0b-32180713b5b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815D567-0668-4090-ACF2-84E686E1DB1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TP030000226</Template>
  <TotalTime>891</TotalTime>
  <Words>352</Words>
  <Application>Microsoft Office PowerPoint</Application>
  <PresentationFormat>On-screen Show (4:3)</PresentationFormat>
  <Paragraphs>57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Century Gothic</vt:lpstr>
      <vt:lpstr>TP030000226</vt:lpstr>
      <vt:lpstr>Reflections on the Coordinate Plane</vt:lpstr>
      <vt:lpstr>Objective</vt:lpstr>
      <vt:lpstr>PowerPoint Presentation</vt:lpstr>
      <vt:lpstr>PowerPoint Presentation</vt:lpstr>
      <vt:lpstr>Reflections</vt:lpstr>
      <vt:lpstr>Example</vt:lpstr>
      <vt:lpstr>Reflection y- axis</vt:lpstr>
      <vt:lpstr>Reflection rules across y-axis: </vt:lpstr>
      <vt:lpstr>Reflection x- axis</vt:lpstr>
      <vt:lpstr>Reflection rules across x-axis: </vt:lpstr>
      <vt:lpstr>Practice</vt:lpstr>
      <vt:lpstr>Practice</vt:lpstr>
    </vt:vector>
  </TitlesOfParts>
  <Company>Plainfield School District 202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Pre-Algebra Chapter 7-7</dc:title>
  <dc:creator>PCSD-USER</dc:creator>
  <cp:lastModifiedBy>Underhill, Kristi</cp:lastModifiedBy>
  <cp:revision>43</cp:revision>
  <dcterms:created xsi:type="dcterms:W3CDTF">2010-12-09T13:55:23Z</dcterms:created>
  <dcterms:modified xsi:type="dcterms:W3CDTF">2020-05-13T15:52:10Z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TC300002269990</vt:lpwstr>
  </property>
  <property fmtid="{D5CDD505-2E9C-101B-9397-08002B2CF9AE}" pid="3" name="ContentTypeId">
    <vt:lpwstr>0x010100F73FEEC97A407442A460B2376AD352AF</vt:lpwstr>
  </property>
</Properties>
</file>